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5143500" type="screen16x9"/>
  <p:notesSz cx="6858000" cy="9144000"/>
  <p:embeddedFontLst>
    <p:embeddedFont>
      <p:font typeface="Cambria" panose="02040503050406030204" pitchFamily="18" charset="0"/>
      <p:regular r:id="rId21"/>
      <p:bold r:id="rId22"/>
      <p:italic r:id="rId23"/>
      <p:boldItalic r:id="rId24"/>
    </p:embeddedFont>
    <p:embeddedFont>
      <p:font typeface="Corsiva" panose="020B0604020202020204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3" d="100"/>
          <a:sy n="143" d="100"/>
        </p:scale>
        <p:origin x="684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Hello ….. My name is _ and I’m a </a:t>
            </a:r>
            <a:r>
              <a:rPr lang="en" b="1"/>
              <a:t>final year</a:t>
            </a:r>
            <a:r>
              <a:rPr lang="en"/>
              <a:t> PhD candidate at OSU.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this talk I’m going to present my work on cross band channel prediction using machine learning.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61becedbcb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61becedbcb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5615a2141d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5615a2141d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 to recap...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651fe96e25_8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651fe96e25_8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 evaluate OptML in an indoor testbed using a 3 antenna base station and 1 antenna client using usrp N210s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 compare the performance of OptML to R2F2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 the purposes of the experiments, we use the wifi band,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 measure the channel over 10MHz centered arounf 2.42GHz and predict it over 10MHZ in the 2.45GHz band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553d3e69a5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553d3e69a5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50eede0d73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50eede0d73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We see that the beamforming gains of both approaches increase as the number of antennas increase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which is in line with expectation...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648be50569_0_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648be50569_0_1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Next, we look at how the runtime changes for each approach as the number of components and antennas increase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58f5341295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58f5341295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Move future work improvements to this slide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50dab9041e_0_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50dab9041e_0_1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5615a2141d_2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5615a2141d_2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645da57c6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645da57c6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this work, we look at the wireless channel in frequency division duplex systems, where a device transmits in on band and receives in another band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645da57c67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645da57c67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50dab9041e_0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50dab9041e_0_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optimization in R2F2 is non-convex and needs to be initialized properly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heatmap show the likelihood of the channel containing components from different distances and AoAs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distance of about 130m is clearly a good guess, but ...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...the channel contains a second component around 40 meters which is not highlighted in this heatmap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There are also many false positives in this approach for generating initial estimates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Lastly, due to its high complexity...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553d3e69a5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553d3e69a5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553d3e69a5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553d3e69a5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 generate high quality guesses, we model the problem as a supervised learning task.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 train a neural network where the input is the channel observed at an antenna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the output represents the initial estimates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61becedbcb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61becedbcb_0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55de3bfc8d_0_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55de3bfc8d_0_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ideal output is extremely sparse as only a few bins would have non-zero values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 sparse outputs can be harder to train for, we reduce the sparsity by convolving the original sparse output with a gaussian smoothing filter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use that at the target output for the neural network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553d3e69a5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553d3e69a5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Here we see a comparison of the basis estimator and the NNDE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Unlike the basic estimator, the NNDE can idenify the two weaker components easily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has no false positives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3" name="Google Shape;13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897112" y="76200"/>
            <a:ext cx="1170688" cy="79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5" name="Google Shape;55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6" name="Google Shape;56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7" name="Google Shape;57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897112" y="76200"/>
            <a:ext cx="1170688" cy="79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0" name="Google Shape;60;p1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897112" y="76200"/>
            <a:ext cx="1170688" cy="79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7" name="Google Shape;17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897112" y="76200"/>
            <a:ext cx="1170688" cy="79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2" name="Google Shape;22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897112" y="76200"/>
            <a:ext cx="1170688" cy="79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8" name="Google Shape;28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897112" y="76200"/>
            <a:ext cx="1170688" cy="79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2" name="Google Shape;32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897112" y="76200"/>
            <a:ext cx="1170688" cy="79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7" name="Google Shape;37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897112" y="76200"/>
            <a:ext cx="1170688" cy="79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1" name="Google Shape;41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897112" y="76200"/>
            <a:ext cx="1170688" cy="79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8" name="Google Shape;48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897112" y="76200"/>
            <a:ext cx="1170688" cy="79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51" name="Google Shape;51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2" name="Google Shape;52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897112" y="76200"/>
            <a:ext cx="1170688" cy="79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3"/>
          <p:cNvSpPr txBox="1">
            <a:spLocks noGrp="1"/>
          </p:cNvSpPr>
          <p:nvPr>
            <p:ph type="ctrTitle"/>
          </p:nvPr>
        </p:nvSpPr>
        <p:spPr>
          <a:xfrm>
            <a:off x="311700" y="1125575"/>
            <a:ext cx="8520600" cy="1383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600"/>
              <a:t>Fast and Efficient Cross Band Channel Prediction Using Machine Learning</a:t>
            </a:r>
            <a:endParaRPr sz="3600"/>
          </a:p>
        </p:txBody>
      </p:sp>
      <p:sp>
        <p:nvSpPr>
          <p:cNvPr id="66" name="Google Shape;66;p13"/>
          <p:cNvSpPr txBox="1">
            <a:spLocks noGrp="1"/>
          </p:cNvSpPr>
          <p:nvPr>
            <p:ph type="subTitle" idx="1"/>
          </p:nvPr>
        </p:nvSpPr>
        <p:spPr>
          <a:xfrm>
            <a:off x="311700" y="2755875"/>
            <a:ext cx="8520600" cy="222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by</a:t>
            </a:r>
            <a:endParaRPr sz="16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Arjun Bakshi</a:t>
            </a:r>
            <a:endParaRPr sz="18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Yifan Mao</a:t>
            </a:r>
            <a:endParaRPr sz="18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Kannan Srinivasan</a:t>
            </a:r>
            <a:endParaRPr sz="18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Srinivasan Parthasarathy</a:t>
            </a:r>
            <a:endParaRPr sz="18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The Ohio State University</a:t>
            </a:r>
            <a:endParaRPr sz="12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70075" y="1083500"/>
            <a:ext cx="3391450" cy="2868800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OptML: Refining Estimates</a:t>
            </a:r>
            <a:endParaRPr/>
          </a:p>
        </p:txBody>
      </p:sp>
      <p:sp>
        <p:nvSpPr>
          <p:cNvPr id="169" name="Google Shape;169;p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460300" cy="165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b="1">
                <a:solidFill>
                  <a:srgbClr val="FF00FF"/>
                </a:solidFill>
              </a:rPr>
              <a:t>NNDE</a:t>
            </a:r>
            <a:r>
              <a:rPr lang="en"/>
              <a:t> outputs coarse estimates: </a:t>
            </a:r>
            <a:r>
              <a:rPr lang="en">
                <a:latin typeface="Cambria"/>
                <a:ea typeface="Cambria"/>
                <a:cs typeface="Cambria"/>
                <a:sym typeface="Cambria"/>
              </a:rPr>
              <a:t>{d</a:t>
            </a:r>
            <a:r>
              <a:rPr lang="en" baseline="-25000">
                <a:latin typeface="Cambria"/>
                <a:ea typeface="Cambria"/>
                <a:cs typeface="Cambria"/>
                <a:sym typeface="Cambria"/>
              </a:rPr>
              <a:t>n</a:t>
            </a:r>
            <a:r>
              <a:rPr lang="en">
                <a:latin typeface="Cambria"/>
                <a:ea typeface="Cambria"/>
                <a:cs typeface="Cambria"/>
                <a:sym typeface="Cambria"/>
              </a:rPr>
              <a:t>}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>
                <a:solidFill>
                  <a:srgbClr val="0000FF"/>
                </a:solidFill>
              </a:rPr>
              <a:t>Simple and efficient optimization</a:t>
            </a:r>
            <a:r>
              <a:rPr lang="en"/>
              <a:t> to refine </a:t>
            </a:r>
            <a:r>
              <a:rPr lang="en">
                <a:latin typeface="Cambria"/>
                <a:ea typeface="Cambria"/>
                <a:cs typeface="Cambria"/>
                <a:sym typeface="Cambria"/>
              </a:rPr>
              <a:t>{d</a:t>
            </a:r>
            <a:r>
              <a:rPr lang="en" baseline="-25000">
                <a:latin typeface="Cambria"/>
                <a:ea typeface="Cambria"/>
                <a:cs typeface="Cambria"/>
                <a:sym typeface="Cambria"/>
              </a:rPr>
              <a:t>n</a:t>
            </a:r>
            <a:r>
              <a:rPr lang="en">
                <a:latin typeface="Cambria"/>
                <a:ea typeface="Cambria"/>
                <a:cs typeface="Cambria"/>
                <a:sym typeface="Cambria"/>
              </a:rPr>
              <a:t>} </a:t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Minimize the difference between observed channel and channel due to {d</a:t>
            </a:r>
            <a:r>
              <a:rPr lang="en" sz="1800" baseline="-25000"/>
              <a:t>n</a:t>
            </a:r>
            <a:r>
              <a:rPr lang="en" sz="1800"/>
              <a:t>}:</a:t>
            </a:r>
            <a:endParaRPr sz="1800"/>
          </a:p>
        </p:txBody>
      </p:sp>
      <p:sp>
        <p:nvSpPr>
          <p:cNvPr id="170" name="Google Shape;170;p22"/>
          <p:cNvSpPr txBox="1">
            <a:spLocks noGrp="1"/>
          </p:cNvSpPr>
          <p:nvPr>
            <p:ph type="body" idx="1"/>
          </p:nvPr>
        </p:nvSpPr>
        <p:spPr>
          <a:xfrm>
            <a:off x="311700" y="3438475"/>
            <a:ext cx="8520600" cy="13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where</a:t>
            </a:r>
            <a:endParaRPr/>
          </a:p>
          <a:p>
            <a:pPr marL="9144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H</a:t>
            </a:r>
            <a:r>
              <a:rPr lang="en" sz="1800" baseline="-25000"/>
              <a:t>rx</a:t>
            </a:r>
            <a:r>
              <a:rPr lang="en" sz="1800"/>
              <a:t> is the channel observed in </a:t>
            </a:r>
            <a:r>
              <a:rPr lang="en" sz="1800" b="1">
                <a:solidFill>
                  <a:srgbClr val="E69138"/>
                </a:solidFill>
                <a:latin typeface="Cambria"/>
                <a:ea typeface="Cambria"/>
                <a:cs typeface="Cambria"/>
                <a:sym typeface="Cambria"/>
              </a:rPr>
              <a:t>F</a:t>
            </a:r>
            <a:r>
              <a:rPr lang="en" sz="1800" b="1" baseline="-25000">
                <a:solidFill>
                  <a:srgbClr val="E69138"/>
                </a:solidFill>
                <a:latin typeface="Cambria"/>
                <a:ea typeface="Cambria"/>
                <a:cs typeface="Cambria"/>
                <a:sym typeface="Cambria"/>
              </a:rPr>
              <a:t>rx</a:t>
            </a:r>
            <a:r>
              <a:rPr lang="en" sz="1800" b="1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endParaRPr sz="1800" b="1">
              <a:solidFill>
                <a:srgbClr val="FF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mbria"/>
              <a:buChar char="○"/>
            </a:pPr>
            <a:r>
              <a:rPr lang="en" sz="2200">
                <a:latin typeface="Cambria"/>
                <a:ea typeface="Cambria"/>
                <a:cs typeface="Cambria"/>
                <a:sym typeface="Cambria"/>
              </a:rPr>
              <a:t>D</a:t>
            </a:r>
            <a:r>
              <a:rPr lang="en" sz="1800"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" sz="1800"/>
              <a:t>is a  matrix based on </a:t>
            </a:r>
            <a:r>
              <a:rPr lang="en" sz="1800">
                <a:latin typeface="Cambria"/>
                <a:ea typeface="Cambria"/>
                <a:cs typeface="Cambria"/>
                <a:sym typeface="Cambria"/>
              </a:rPr>
              <a:t>{d</a:t>
            </a:r>
            <a:r>
              <a:rPr lang="en" sz="1800" baseline="-25000">
                <a:latin typeface="Cambria"/>
                <a:ea typeface="Cambria"/>
                <a:cs typeface="Cambria"/>
                <a:sym typeface="Cambria"/>
              </a:rPr>
              <a:t>n</a:t>
            </a:r>
            <a:r>
              <a:rPr lang="en" sz="1800">
                <a:latin typeface="Cambria"/>
                <a:ea typeface="Cambria"/>
                <a:cs typeface="Cambria"/>
                <a:sym typeface="Cambria"/>
              </a:rPr>
              <a:t>} 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mbria"/>
              <a:buChar char="○"/>
            </a:pPr>
            <a:r>
              <a:rPr lang="en" sz="2200">
                <a:latin typeface="Cambria"/>
                <a:ea typeface="Cambria"/>
                <a:cs typeface="Cambria"/>
                <a:sym typeface="Cambria"/>
              </a:rPr>
              <a:t>D</a:t>
            </a:r>
            <a:r>
              <a:rPr lang="en" sz="2200" baseline="30000">
                <a:latin typeface="Cambria"/>
                <a:ea typeface="Cambria"/>
                <a:cs typeface="Cambria"/>
                <a:sym typeface="Cambria"/>
              </a:rPr>
              <a:t>+</a:t>
            </a:r>
            <a:r>
              <a:rPr lang="en" sz="1800"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" sz="1800"/>
              <a:t>is the pseudo-inverse of</a:t>
            </a:r>
            <a:r>
              <a:rPr lang="en" sz="1800"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" sz="2200">
                <a:latin typeface="Cambria"/>
                <a:ea typeface="Cambria"/>
                <a:cs typeface="Cambria"/>
                <a:sym typeface="Cambria"/>
              </a:rPr>
              <a:t>D</a:t>
            </a:r>
            <a:endParaRPr sz="2200"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171" name="Google Shape;171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15964" y="2887488"/>
            <a:ext cx="5064068" cy="3985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"/>
                                        <p:tgtEl>
                                          <p:spTgt spid="1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"/>
                                        <p:tgtEl>
                                          <p:spTgt spid="1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"/>
                                        <p:tgtEl>
                                          <p:spTgt spid="1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300"/>
                                        <p:tgtEl>
                                          <p:spTgt spid="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300"/>
                                        <p:tgtEl>
                                          <p:spTgt spid="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300"/>
                                        <p:tgtEl>
                                          <p:spTgt spid="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OptML: Summary of Key Steps </a:t>
            </a:r>
            <a:endParaRPr/>
          </a:p>
        </p:txBody>
      </p:sp>
      <p:grpSp>
        <p:nvGrpSpPr>
          <p:cNvPr id="177" name="Google Shape;177;p23"/>
          <p:cNvGrpSpPr/>
          <p:nvPr/>
        </p:nvGrpSpPr>
        <p:grpSpPr>
          <a:xfrm>
            <a:off x="208025" y="1295875"/>
            <a:ext cx="2360102" cy="2163325"/>
            <a:chOff x="208025" y="1295875"/>
            <a:chExt cx="2360102" cy="2163325"/>
          </a:xfrm>
        </p:grpSpPr>
        <p:pic>
          <p:nvPicPr>
            <p:cNvPr id="178" name="Google Shape;178;p23"/>
            <p:cNvPicPr preferRelativeResize="0"/>
            <p:nvPr/>
          </p:nvPicPr>
          <p:blipFill rotWithShape="1">
            <a:blip r:embed="rId3">
              <a:alphaModFix/>
            </a:blip>
            <a:srcRect r="38811"/>
            <a:stretch/>
          </p:blipFill>
          <p:spPr>
            <a:xfrm>
              <a:off x="515250" y="2133822"/>
              <a:ext cx="2052877" cy="132537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9" name="Google Shape;179;p23"/>
            <p:cNvSpPr txBox="1"/>
            <p:nvPr/>
          </p:nvSpPr>
          <p:spPr>
            <a:xfrm>
              <a:off x="208025" y="1295875"/>
              <a:ext cx="2360100" cy="366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/>
                <a:t>Generate Initial Guesses</a:t>
              </a:r>
              <a:endParaRPr sz="1800"/>
            </a:p>
          </p:txBody>
        </p:sp>
      </p:grpSp>
      <p:grpSp>
        <p:nvGrpSpPr>
          <p:cNvPr id="180" name="Google Shape;180;p23"/>
          <p:cNvGrpSpPr/>
          <p:nvPr/>
        </p:nvGrpSpPr>
        <p:grpSpPr>
          <a:xfrm>
            <a:off x="6043025" y="1295875"/>
            <a:ext cx="3100974" cy="3744623"/>
            <a:chOff x="6043025" y="1372075"/>
            <a:chExt cx="3100974" cy="3744623"/>
          </a:xfrm>
        </p:grpSpPr>
        <p:pic>
          <p:nvPicPr>
            <p:cNvPr id="181" name="Google Shape;181;p2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175050" y="2826425"/>
              <a:ext cx="2968949" cy="229027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2" name="Google Shape;182;p23"/>
            <p:cNvSpPr txBox="1"/>
            <p:nvPr/>
          </p:nvSpPr>
          <p:spPr>
            <a:xfrm>
              <a:off x="6479475" y="1372075"/>
              <a:ext cx="2360100" cy="572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/>
                <a:t>Calculate channel in other band</a:t>
              </a:r>
              <a:endParaRPr sz="1800"/>
            </a:p>
          </p:txBody>
        </p:sp>
        <p:sp>
          <p:nvSpPr>
            <p:cNvPr id="183" name="Google Shape;183;p23"/>
            <p:cNvSpPr/>
            <p:nvPr/>
          </p:nvSpPr>
          <p:spPr>
            <a:xfrm>
              <a:off x="6043025" y="3496275"/>
              <a:ext cx="251100" cy="226800"/>
            </a:xfrm>
            <a:prstGeom prst="rightArrow">
              <a:avLst>
                <a:gd name="adj1" fmla="val 50000"/>
                <a:gd name="adj2" fmla="val 41666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4" name="Google Shape;184;p23"/>
          <p:cNvGrpSpPr/>
          <p:nvPr/>
        </p:nvGrpSpPr>
        <p:grpSpPr>
          <a:xfrm>
            <a:off x="2185457" y="1250150"/>
            <a:ext cx="3768666" cy="3790406"/>
            <a:chOff x="2185457" y="1326350"/>
            <a:chExt cx="3768666" cy="3790406"/>
          </a:xfrm>
        </p:grpSpPr>
        <p:pic>
          <p:nvPicPr>
            <p:cNvPr id="185" name="Google Shape;185;p23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2791250" y="2744600"/>
              <a:ext cx="3162874" cy="2372155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86" name="Google Shape;186;p23"/>
            <p:cNvGrpSpPr/>
            <p:nvPr/>
          </p:nvGrpSpPr>
          <p:grpSpPr>
            <a:xfrm>
              <a:off x="2185457" y="1326350"/>
              <a:ext cx="3740093" cy="3731148"/>
              <a:chOff x="2185438" y="1387092"/>
              <a:chExt cx="3740093" cy="4722972"/>
            </a:xfrm>
          </p:grpSpPr>
          <p:sp>
            <p:nvSpPr>
              <p:cNvPr id="187" name="Google Shape;187;p23"/>
              <p:cNvSpPr/>
              <p:nvPr/>
            </p:nvSpPr>
            <p:spPr>
              <a:xfrm>
                <a:off x="2810330" y="2396364"/>
                <a:ext cx="3115200" cy="3713700"/>
              </a:xfrm>
              <a:prstGeom prst="roundRect">
                <a:avLst>
                  <a:gd name="adj" fmla="val 16667"/>
                </a:avLst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>
                    <a:solidFill>
                      <a:schemeClr val="dk1"/>
                    </a:solidFill>
                  </a:rPr>
                  <a:t>Fine tune parameter estimates</a:t>
                </a:r>
                <a:endParaRPr>
                  <a:solidFill>
                    <a:schemeClr val="dk1"/>
                  </a:solidFill>
                </a:endParaRPr>
              </a:p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>
                    <a:solidFill>
                      <a:schemeClr val="dk1"/>
                    </a:solidFill>
                  </a:rPr>
                  <a:t>Fit observed channel</a:t>
                </a:r>
                <a:endParaRPr>
                  <a:solidFill>
                    <a:schemeClr val="dk1"/>
                  </a:solidFill>
                </a:endParaRPr>
              </a:p>
            </p:txBody>
          </p:sp>
          <p:sp>
            <p:nvSpPr>
              <p:cNvPr id="188" name="Google Shape;188;p23"/>
              <p:cNvSpPr txBox="1"/>
              <p:nvPr/>
            </p:nvSpPr>
            <p:spPr>
              <a:xfrm>
                <a:off x="3192650" y="1387092"/>
                <a:ext cx="2360100" cy="618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Optimization Framework</a:t>
                </a:r>
                <a:endParaRPr sz="1800"/>
              </a:p>
            </p:txBody>
          </p:sp>
          <p:sp>
            <p:nvSpPr>
              <p:cNvPr id="189" name="Google Shape;189;p23"/>
              <p:cNvSpPr/>
              <p:nvPr/>
            </p:nvSpPr>
            <p:spPr>
              <a:xfrm>
                <a:off x="2185438" y="4078250"/>
                <a:ext cx="411300" cy="226800"/>
              </a:xfrm>
              <a:prstGeom prst="rightArrow">
                <a:avLst>
                  <a:gd name="adj1" fmla="val 50000"/>
                  <a:gd name="adj2" fmla="val 41666"/>
                </a:avLst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90" name="Google Shape;190;p23"/>
          <p:cNvGrpSpPr/>
          <p:nvPr/>
        </p:nvGrpSpPr>
        <p:grpSpPr>
          <a:xfrm>
            <a:off x="573900" y="3195924"/>
            <a:ext cx="1453625" cy="1506626"/>
            <a:chOff x="573900" y="3195924"/>
            <a:chExt cx="1453625" cy="1506626"/>
          </a:xfrm>
        </p:grpSpPr>
        <p:pic>
          <p:nvPicPr>
            <p:cNvPr id="191" name="Google Shape;191;p23"/>
            <p:cNvPicPr preferRelativeResize="0"/>
            <p:nvPr/>
          </p:nvPicPr>
          <p:blipFill rotWithShape="1">
            <a:blip r:embed="rId3">
              <a:alphaModFix/>
            </a:blip>
            <a:srcRect l="69743" t="33198" b="22388"/>
            <a:stretch/>
          </p:blipFill>
          <p:spPr>
            <a:xfrm>
              <a:off x="573900" y="3880850"/>
              <a:ext cx="1417023" cy="8217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2" name="Google Shape;192;p23"/>
            <p:cNvSpPr/>
            <p:nvPr/>
          </p:nvSpPr>
          <p:spPr>
            <a:xfrm rot="7064836">
              <a:off x="1338798" y="3533908"/>
              <a:ext cx="851855" cy="145732"/>
            </a:xfrm>
            <a:prstGeom prst="rightArrow">
              <a:avLst>
                <a:gd name="adj1" fmla="val 58440"/>
                <a:gd name="adj2" fmla="val 50000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Evaluation: </a:t>
            </a:r>
            <a:r>
              <a:rPr lang="en">
                <a:solidFill>
                  <a:srgbClr val="0000FF"/>
                </a:solidFill>
              </a:rPr>
              <a:t>Indoor experiments</a:t>
            </a:r>
            <a:endParaRPr>
              <a:solidFill>
                <a:srgbClr val="0000FF"/>
              </a:solidFill>
            </a:endParaRPr>
          </a:p>
        </p:txBody>
      </p:sp>
      <p:sp>
        <p:nvSpPr>
          <p:cNvPr id="198" name="Google Shape;198;p2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642400" cy="399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Indoor experiments:</a:t>
            </a:r>
            <a:endParaRPr/>
          </a:p>
          <a:p>
            <a:pPr marL="9144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3 antenna base station and 1 antenna client using USRP N210</a:t>
            </a:r>
            <a:endParaRPr sz="1800"/>
          </a:p>
          <a:p>
            <a:pPr marL="9144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Measure in 10MHz around 2.42GHz</a:t>
            </a:r>
            <a:endParaRPr sz="1800"/>
          </a:p>
          <a:p>
            <a:pPr marL="9144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Predict in 10MHz around 2.45GHz</a:t>
            </a:r>
            <a:endParaRPr sz="18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Simulations</a:t>
            </a:r>
            <a:endParaRPr/>
          </a:p>
          <a:p>
            <a:pPr marL="9144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Larger antenna arrays</a:t>
            </a:r>
            <a:endParaRPr sz="18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38761D"/>
              </a:solidFill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Beamforming to measure prediction accuracy </a:t>
            </a:r>
            <a:endParaRPr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Runtime comparison</a:t>
            </a:r>
            <a:endParaRPr/>
          </a:p>
        </p:txBody>
      </p:sp>
      <p:pic>
        <p:nvPicPr>
          <p:cNvPr id="199" name="Google Shape;199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54103" y="1152487"/>
            <a:ext cx="2977727" cy="16583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Google Shape;20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3138" y="2473975"/>
            <a:ext cx="4197415" cy="2416425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Evaluation: </a:t>
            </a:r>
            <a:r>
              <a:rPr lang="en">
                <a:solidFill>
                  <a:srgbClr val="0000FF"/>
                </a:solidFill>
              </a:rPr>
              <a:t>Indoor experiments</a:t>
            </a:r>
            <a:endParaRPr>
              <a:solidFill>
                <a:srgbClr val="0000FF"/>
              </a:solidFill>
            </a:endParaRPr>
          </a:p>
        </p:txBody>
      </p:sp>
      <p:sp>
        <p:nvSpPr>
          <p:cNvPr id="206" name="Google Shape;206;p2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260300" cy="103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Beamforming: 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 b="1">
                <a:solidFill>
                  <a:srgbClr val="38761D"/>
                </a:solidFill>
              </a:rPr>
              <a:t>R2F2</a:t>
            </a:r>
            <a:r>
              <a:rPr lang="en" sz="1800"/>
              <a:t> is within 1dB of </a:t>
            </a:r>
            <a:r>
              <a:rPr lang="en" sz="1800" b="1">
                <a:solidFill>
                  <a:srgbClr val="0000FF"/>
                </a:solidFill>
              </a:rPr>
              <a:t>optima</a:t>
            </a:r>
            <a:r>
              <a:rPr lang="en" sz="1800">
                <a:solidFill>
                  <a:srgbClr val="0000FF"/>
                </a:solidFill>
              </a:rPr>
              <a:t>l </a:t>
            </a:r>
            <a:r>
              <a:rPr lang="en" sz="1800"/>
              <a:t>performance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800"/>
          </a:p>
        </p:txBody>
      </p:sp>
      <p:pic>
        <p:nvPicPr>
          <p:cNvPr id="207" name="Google Shape;207;p25"/>
          <p:cNvPicPr preferRelativeResize="0"/>
          <p:nvPr/>
        </p:nvPicPr>
        <p:blipFill rotWithShape="1">
          <a:blip r:embed="rId4">
            <a:alphaModFix/>
          </a:blip>
          <a:srcRect t="10362" r="9074"/>
          <a:stretch/>
        </p:blipFill>
        <p:spPr>
          <a:xfrm>
            <a:off x="5285525" y="2410538"/>
            <a:ext cx="3362759" cy="2479874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25"/>
          <p:cNvSpPr txBox="1">
            <a:spLocks noGrp="1"/>
          </p:cNvSpPr>
          <p:nvPr>
            <p:ph type="body" idx="1"/>
          </p:nvPr>
        </p:nvSpPr>
        <p:spPr>
          <a:xfrm>
            <a:off x="5112300" y="1152474"/>
            <a:ext cx="3709200" cy="132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~</a:t>
            </a:r>
            <a:r>
              <a:rPr lang="en" sz="1800"/>
              <a:t>8x faster, including: </a:t>
            </a:r>
            <a:endParaRPr sz="180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Guess generation </a:t>
            </a:r>
            <a:endParaRPr sz="180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Optimization</a:t>
            </a:r>
            <a:endParaRPr sz="1800"/>
          </a:p>
        </p:txBody>
      </p:sp>
      <p:pic>
        <p:nvPicPr>
          <p:cNvPr id="209" name="Google Shape;209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1700" y="2473975"/>
            <a:ext cx="4228725" cy="2416425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25"/>
          <p:cNvSpPr txBox="1"/>
          <p:nvPr/>
        </p:nvSpPr>
        <p:spPr>
          <a:xfrm>
            <a:off x="311850" y="2107450"/>
            <a:ext cx="4260300" cy="3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</a:pPr>
            <a:r>
              <a:rPr lang="en" sz="1800" b="1">
                <a:solidFill>
                  <a:srgbClr val="FF0000"/>
                </a:solidFill>
              </a:rPr>
              <a:t>OptML</a:t>
            </a:r>
            <a:r>
              <a:rPr lang="en" sz="1800">
                <a:solidFill>
                  <a:schemeClr val="dk2"/>
                </a:solidFill>
              </a:rPr>
              <a:t> closely follows R2F2</a:t>
            </a:r>
            <a:endParaRPr/>
          </a:p>
        </p:txBody>
      </p:sp>
      <p:sp>
        <p:nvSpPr>
          <p:cNvPr id="211" name="Google Shape;211;p25"/>
          <p:cNvSpPr txBox="1"/>
          <p:nvPr/>
        </p:nvSpPr>
        <p:spPr>
          <a:xfrm>
            <a:off x="2841250" y="1794075"/>
            <a:ext cx="3795900" cy="2618100"/>
          </a:xfrm>
          <a:prstGeom prst="rect">
            <a:avLst/>
          </a:prstGeom>
          <a:solidFill>
            <a:srgbClr val="FFFFFF"/>
          </a:solidFill>
          <a:ln w="28575" cap="flat" cmpd="sng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Order of magnitude faster </a:t>
            </a:r>
            <a:endParaRPr sz="22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+</a:t>
            </a:r>
            <a:endParaRPr sz="22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Match beamforming performance.</a:t>
            </a:r>
            <a:endParaRPr sz="22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FF000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Reason → Better estimates + Tighter bounds from NNDE</a:t>
            </a:r>
            <a:endParaRPr sz="2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4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Evaluation: </a:t>
            </a:r>
            <a:r>
              <a:rPr lang="en">
                <a:solidFill>
                  <a:srgbClr val="0000FF"/>
                </a:solidFill>
              </a:rPr>
              <a:t>Simulations</a:t>
            </a:r>
            <a:endParaRPr/>
          </a:p>
        </p:txBody>
      </p:sp>
      <p:sp>
        <p:nvSpPr>
          <p:cNvPr id="217" name="Google Shape;217;p2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589100" cy="66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429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</a:pPr>
            <a:r>
              <a:rPr lang="en"/>
              <a:t>R2F2’s beamforming gain increases as array size (K) increases</a:t>
            </a:r>
            <a:endParaRPr sz="1800"/>
          </a:p>
        </p:txBody>
      </p:sp>
      <p:sp>
        <p:nvSpPr>
          <p:cNvPr id="218" name="Google Shape;218;p26"/>
          <p:cNvSpPr txBox="1"/>
          <p:nvPr/>
        </p:nvSpPr>
        <p:spPr>
          <a:xfrm>
            <a:off x="311700" y="1818100"/>
            <a:ext cx="44127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>
                <a:solidFill>
                  <a:schemeClr val="dk2"/>
                </a:solidFill>
              </a:rPr>
              <a:t>OptML follows closely</a:t>
            </a:r>
            <a:endParaRPr/>
          </a:p>
        </p:txBody>
      </p:sp>
      <p:pic>
        <p:nvPicPr>
          <p:cNvPr id="219" name="Google Shape;219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8850" y="2753475"/>
            <a:ext cx="4114800" cy="23513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8851" y="2753477"/>
            <a:ext cx="4114799" cy="2351311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26"/>
          <p:cNvSpPr txBox="1">
            <a:spLocks noGrp="1"/>
          </p:cNvSpPr>
          <p:nvPr>
            <p:ph type="body" idx="1"/>
          </p:nvPr>
        </p:nvSpPr>
        <p:spPr>
          <a:xfrm>
            <a:off x="4663650" y="1152475"/>
            <a:ext cx="4114800" cy="39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Similar speed up as indoor experiments</a:t>
            </a:r>
            <a:endParaRPr/>
          </a:p>
        </p:txBody>
      </p:sp>
      <p:pic>
        <p:nvPicPr>
          <p:cNvPr id="222" name="Google Shape;222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24399" y="2814925"/>
            <a:ext cx="3943676" cy="2253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2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749213" y="2802386"/>
            <a:ext cx="3943676" cy="2253515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26"/>
          <p:cNvSpPr txBox="1"/>
          <p:nvPr/>
        </p:nvSpPr>
        <p:spPr>
          <a:xfrm>
            <a:off x="4655400" y="1714300"/>
            <a:ext cx="4114800" cy="9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</a:pPr>
            <a:r>
              <a:rPr lang="en" sz="1800">
                <a:solidFill>
                  <a:schemeClr val="dk2"/>
                </a:solidFill>
              </a:rPr>
              <a:t>Greater speedup as the number of multipath components increases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4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3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Google Shape;229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76863" y="2268225"/>
            <a:ext cx="3839868" cy="2872426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Evaluation: </a:t>
            </a:r>
            <a:r>
              <a:rPr lang="en">
                <a:solidFill>
                  <a:srgbClr val="0000FF"/>
                </a:solidFill>
              </a:rPr>
              <a:t>Simulations</a:t>
            </a:r>
            <a:endParaRPr/>
          </a:p>
        </p:txBody>
      </p:sp>
      <p:sp>
        <p:nvSpPr>
          <p:cNvPr id="231" name="Google Shape;231;p2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770200" cy="9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Relative speed up increases as: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Number of antennas increases</a:t>
            </a:r>
            <a:endParaRPr sz="180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Number of multipath components increase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Google Shape;236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18050" y="1709914"/>
            <a:ext cx="4260300" cy="2556187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Limitations</a:t>
            </a:r>
            <a:endParaRPr/>
          </a:p>
        </p:txBody>
      </p:sp>
      <p:sp>
        <p:nvSpPr>
          <p:cNvPr id="238" name="Google Shape;238;p2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80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Loss of Angular Resolution: Initial guesses can not resolve components with very similar distances but different angles of arrival</a:t>
            </a:r>
            <a:endParaRPr sz="1800"/>
          </a:p>
        </p:txBody>
      </p:sp>
      <p:pic>
        <p:nvPicPr>
          <p:cNvPr id="239" name="Google Shape;239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63675" y="2734850"/>
            <a:ext cx="225600" cy="22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52400" y="3360350"/>
            <a:ext cx="225600" cy="225600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28"/>
          <p:cNvSpPr txBox="1"/>
          <p:nvPr/>
        </p:nvSpPr>
        <p:spPr>
          <a:xfrm>
            <a:off x="315700" y="4036250"/>
            <a:ext cx="8520600" cy="10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>
                <a:solidFill>
                  <a:schemeClr val="dk2"/>
                </a:solidFill>
              </a:rPr>
              <a:t>Future work: JADE + ML hybrid techniques</a:t>
            </a:r>
            <a:endParaRPr sz="1800">
              <a:solidFill>
                <a:schemeClr val="dk2"/>
              </a:solidFill>
            </a:endParaRPr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</a:pPr>
            <a:r>
              <a:rPr lang="en" sz="1800">
                <a:solidFill>
                  <a:schemeClr val="dk2"/>
                </a:solidFill>
              </a:rPr>
              <a:t>Extend to antenna arrays</a:t>
            </a:r>
            <a:endParaRPr sz="1800">
              <a:solidFill>
                <a:schemeClr val="dk2"/>
              </a:solidFill>
            </a:endParaRPr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</a:pPr>
            <a:r>
              <a:rPr lang="en" sz="1800">
                <a:solidFill>
                  <a:schemeClr val="dk2"/>
                </a:solidFill>
              </a:rPr>
              <a:t>Speed up existing channel prediction systems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"/>
                                        <p:tgtEl>
                                          <p:spTgt spid="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"/>
                                        <p:tgtEl>
                                          <p:spTgt spid="2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"/>
                                        <p:tgtEl>
                                          <p:spTgt spid="2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Conclusion</a:t>
            </a:r>
            <a:endParaRPr/>
          </a:p>
        </p:txBody>
      </p:sp>
      <p:sp>
        <p:nvSpPr>
          <p:cNvPr id="247" name="Google Shape;247;p2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75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OptML provides </a:t>
            </a:r>
            <a:r>
              <a:rPr lang="en" b="1">
                <a:solidFill>
                  <a:srgbClr val="0000FF"/>
                </a:solidFill>
              </a:rPr>
              <a:t>10-100x speed up</a:t>
            </a:r>
            <a:r>
              <a:rPr lang="en"/>
              <a:t>, and </a:t>
            </a:r>
            <a:r>
              <a:rPr lang="en" b="1">
                <a:solidFill>
                  <a:srgbClr val="0000FF"/>
                </a:solidFill>
              </a:rPr>
              <a:t>matches performance of current state of the art </a:t>
            </a:r>
            <a:r>
              <a:rPr lang="en"/>
              <a:t>technique</a:t>
            </a:r>
            <a:r>
              <a:rPr lang="en" b="1"/>
              <a:t>:</a:t>
            </a:r>
            <a:endParaRPr b="1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Efficient enough to work on many types of devices</a:t>
            </a:r>
            <a:endParaRPr sz="1800"/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Shows the promise of </a:t>
            </a:r>
            <a:r>
              <a:rPr lang="en" b="1">
                <a:solidFill>
                  <a:srgbClr val="38761D"/>
                </a:solidFill>
              </a:rPr>
              <a:t>ML in RF super-resolution</a:t>
            </a:r>
            <a:r>
              <a:rPr lang="en"/>
              <a:t>:</a:t>
            </a:r>
            <a:endParaRPr/>
          </a:p>
          <a:p>
            <a:pPr marL="914400" marR="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Applications to localization, sensing, tracking etc.</a:t>
            </a:r>
            <a:endParaRPr sz="1800"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400"/>
                                        <p:tgtEl>
                                          <p:spTgt spid="2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400"/>
                                        <p:tgtEl>
                                          <p:spTgt spid="2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400"/>
                                        <p:tgtEl>
                                          <p:spTgt spid="2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400"/>
                                        <p:tgtEl>
                                          <p:spTgt spid="2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400"/>
                                        <p:tgtEl>
                                          <p:spTgt spid="2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400"/>
                                        <p:tgtEl>
                                          <p:spTgt spid="2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30"/>
          <p:cNvSpPr txBox="1">
            <a:spLocks noGrp="1"/>
          </p:cNvSpPr>
          <p:nvPr>
            <p:ph type="title"/>
          </p:nvPr>
        </p:nvSpPr>
        <p:spPr>
          <a:xfrm>
            <a:off x="311700" y="1376850"/>
            <a:ext cx="8520600" cy="161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 you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Q&amp;A</a:t>
            </a:r>
            <a:endParaRPr/>
          </a:p>
        </p:txBody>
      </p:sp>
      <p:sp>
        <p:nvSpPr>
          <p:cNvPr id="253" name="Google Shape;253;p30"/>
          <p:cNvSpPr txBox="1"/>
          <p:nvPr/>
        </p:nvSpPr>
        <p:spPr>
          <a:xfrm>
            <a:off x="1376850" y="3442100"/>
            <a:ext cx="6375300" cy="11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work is supported by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National Science Foundation 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Office of Naval Research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7542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Frequency Division Duplex Systems</a:t>
            </a:r>
            <a:endParaRPr/>
          </a:p>
        </p:txBody>
      </p:sp>
      <p:sp>
        <p:nvSpPr>
          <p:cNvPr id="72" name="Google Shape;72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6027000" cy="331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Device knows channel on </a:t>
            </a:r>
            <a:r>
              <a:rPr lang="en" sz="1600">
                <a:solidFill>
                  <a:srgbClr val="B45F06"/>
                </a:solidFill>
                <a:latin typeface="Cambria"/>
                <a:ea typeface="Cambria"/>
                <a:cs typeface="Cambria"/>
                <a:sym typeface="Cambria"/>
              </a:rPr>
              <a:t>F</a:t>
            </a:r>
            <a:r>
              <a:rPr lang="en" sz="1600" baseline="-25000">
                <a:solidFill>
                  <a:srgbClr val="B45F06"/>
                </a:solidFill>
                <a:latin typeface="Cambria"/>
                <a:ea typeface="Cambria"/>
                <a:cs typeface="Cambria"/>
                <a:sym typeface="Cambria"/>
              </a:rPr>
              <a:t>rx  </a:t>
            </a:r>
            <a:r>
              <a:rPr lang="en" sz="1600"/>
              <a:t>but not on </a:t>
            </a:r>
            <a:r>
              <a:rPr lang="en" sz="1600">
                <a:solidFill>
                  <a:srgbClr val="0000FF"/>
                </a:solidFill>
                <a:latin typeface="Cambria"/>
                <a:ea typeface="Cambria"/>
                <a:cs typeface="Cambria"/>
                <a:sym typeface="Cambria"/>
              </a:rPr>
              <a:t>F</a:t>
            </a:r>
            <a:r>
              <a:rPr lang="en" sz="1600" baseline="-25000">
                <a:solidFill>
                  <a:srgbClr val="0000FF"/>
                </a:solidFill>
                <a:latin typeface="Cambria"/>
                <a:ea typeface="Cambria"/>
                <a:cs typeface="Cambria"/>
                <a:sym typeface="Cambria"/>
              </a:rPr>
              <a:t>tx </a:t>
            </a:r>
            <a:endParaRPr sz="160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Device needs channel on </a:t>
            </a:r>
            <a:r>
              <a:rPr lang="en" sz="1600">
                <a:solidFill>
                  <a:srgbClr val="0000FF"/>
                </a:solidFill>
                <a:latin typeface="Cambria"/>
                <a:ea typeface="Cambria"/>
                <a:cs typeface="Cambria"/>
                <a:sym typeface="Cambria"/>
              </a:rPr>
              <a:t>F</a:t>
            </a:r>
            <a:r>
              <a:rPr lang="en" sz="1600" baseline="-25000">
                <a:solidFill>
                  <a:srgbClr val="0000FF"/>
                </a:solidFill>
                <a:latin typeface="Cambria"/>
                <a:ea typeface="Cambria"/>
                <a:cs typeface="Cambria"/>
                <a:sym typeface="Cambria"/>
              </a:rPr>
              <a:t>tx</a:t>
            </a:r>
            <a:r>
              <a:rPr lang="en" sz="1600"/>
              <a:t> for, </a:t>
            </a:r>
            <a:endParaRPr sz="1600"/>
          </a:p>
          <a:p>
            <a:pPr marL="91440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Power selection,</a:t>
            </a:r>
            <a:endParaRPr sz="1600"/>
          </a:p>
          <a:p>
            <a:pPr marL="91440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Rate selection...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Typical solution: </a:t>
            </a:r>
            <a:endParaRPr sz="1600"/>
          </a:p>
          <a:p>
            <a:pPr marL="91440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Get feedback. Channel in </a:t>
            </a:r>
            <a:r>
              <a:rPr lang="en" sz="1600">
                <a:solidFill>
                  <a:srgbClr val="0000FF"/>
                </a:solidFill>
                <a:latin typeface="Cambria"/>
                <a:ea typeface="Cambria"/>
                <a:cs typeface="Cambria"/>
                <a:sym typeface="Cambria"/>
              </a:rPr>
              <a:t>F</a:t>
            </a:r>
            <a:r>
              <a:rPr lang="en" sz="1600" baseline="-25000">
                <a:solidFill>
                  <a:srgbClr val="0000FF"/>
                </a:solidFill>
                <a:latin typeface="Cambria"/>
                <a:ea typeface="Cambria"/>
                <a:cs typeface="Cambria"/>
                <a:sym typeface="Cambria"/>
              </a:rPr>
              <a:t>tx</a:t>
            </a:r>
            <a:r>
              <a:rPr lang="en" sz="1600"/>
              <a:t> band is sent by other node as a message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Alternative approach: Predict channel on </a:t>
            </a:r>
            <a:r>
              <a:rPr lang="en" sz="1600">
                <a:solidFill>
                  <a:srgbClr val="0000FF"/>
                </a:solidFill>
                <a:latin typeface="Cambria"/>
                <a:ea typeface="Cambria"/>
                <a:cs typeface="Cambria"/>
                <a:sym typeface="Cambria"/>
              </a:rPr>
              <a:t>F</a:t>
            </a:r>
            <a:r>
              <a:rPr lang="en" sz="1600" baseline="-25000">
                <a:solidFill>
                  <a:srgbClr val="0000FF"/>
                </a:solidFill>
                <a:latin typeface="Cambria"/>
                <a:ea typeface="Cambria"/>
                <a:cs typeface="Cambria"/>
                <a:sym typeface="Cambria"/>
              </a:rPr>
              <a:t>tx</a:t>
            </a:r>
            <a:r>
              <a:rPr lang="en" sz="1600"/>
              <a:t> from that in </a:t>
            </a:r>
            <a:r>
              <a:rPr lang="en" sz="1600">
                <a:solidFill>
                  <a:srgbClr val="B45F06"/>
                </a:solidFill>
                <a:latin typeface="Cambria"/>
                <a:ea typeface="Cambria"/>
                <a:cs typeface="Cambria"/>
                <a:sym typeface="Cambria"/>
              </a:rPr>
              <a:t>F</a:t>
            </a:r>
            <a:r>
              <a:rPr lang="en" sz="1600" baseline="-25000">
                <a:solidFill>
                  <a:srgbClr val="B45F06"/>
                </a:solidFill>
                <a:latin typeface="Cambria"/>
                <a:ea typeface="Cambria"/>
                <a:cs typeface="Cambria"/>
                <a:sym typeface="Cambria"/>
              </a:rPr>
              <a:t>rx</a:t>
            </a:r>
            <a:endParaRPr sz="1600"/>
          </a:p>
        </p:txBody>
      </p:sp>
      <p:pic>
        <p:nvPicPr>
          <p:cNvPr id="73" name="Google Shape;7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70300" y="1696950"/>
            <a:ext cx="1743075" cy="1543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"/>
                                        <p:tgtEl>
                                          <p:spTgt spid="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"/>
                                        <p:tgtEl>
                                          <p:spTgt spid="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"/>
                                        <p:tgtEl>
                                          <p:spTgt spid="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"/>
                                        <p:tgtEl>
                                          <p:spTgt spid="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300"/>
                                        <p:tgtEl>
                                          <p:spTgt spid="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300"/>
                                        <p:tgtEl>
                                          <p:spTgt spid="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300"/>
                                        <p:tgtEl>
                                          <p:spTgt spid="7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300"/>
                                        <p:tgtEl>
                                          <p:spTgt spid="7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Primer on Channel Prediction</a:t>
            </a:r>
            <a:endParaRPr/>
          </a:p>
        </p:txBody>
      </p:sp>
      <p:sp>
        <p:nvSpPr>
          <p:cNvPr id="79" name="Google Shape;79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434000" cy="170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JADE: Joint Angle and delay estimation systems, like R2F2, SI-JADE</a:t>
            </a:r>
            <a:endParaRPr sz="160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Step 1: Map channel on </a:t>
            </a:r>
            <a:r>
              <a:rPr lang="en" sz="1600">
                <a:solidFill>
                  <a:srgbClr val="FF9900"/>
                </a:solidFill>
                <a:latin typeface="Cambria"/>
                <a:ea typeface="Cambria"/>
                <a:cs typeface="Cambria"/>
                <a:sym typeface="Cambria"/>
              </a:rPr>
              <a:t>F</a:t>
            </a:r>
            <a:r>
              <a:rPr lang="en" sz="1600" baseline="-25000">
                <a:solidFill>
                  <a:srgbClr val="FF9900"/>
                </a:solidFill>
                <a:latin typeface="Cambria"/>
                <a:ea typeface="Cambria"/>
                <a:cs typeface="Cambria"/>
                <a:sym typeface="Cambria"/>
              </a:rPr>
              <a:t>rx</a:t>
            </a:r>
            <a:r>
              <a:rPr lang="en" sz="1600" baseline="-25000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" sz="1600"/>
              <a:t>to coarse estimates of underlying physical parameters </a:t>
            </a:r>
            <a:endParaRPr sz="1600"/>
          </a:p>
        </p:txBody>
      </p:sp>
      <p:pic>
        <p:nvPicPr>
          <p:cNvPr id="80" name="Google Shape;8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150" y="1068300"/>
            <a:ext cx="4526112" cy="3394577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88775" y="1691750"/>
            <a:ext cx="367076" cy="367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62850" y="3056500"/>
            <a:ext cx="367076" cy="367076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5"/>
          <p:cNvSpPr txBox="1"/>
          <p:nvPr/>
        </p:nvSpPr>
        <p:spPr>
          <a:xfrm>
            <a:off x="317850" y="3001800"/>
            <a:ext cx="4254300" cy="17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</a:pPr>
            <a:r>
              <a:rPr lang="en" sz="1600">
                <a:solidFill>
                  <a:schemeClr val="dk2"/>
                </a:solidFill>
              </a:rPr>
              <a:t>Step 2: Refine the estimates through an optimization</a:t>
            </a:r>
            <a:endParaRPr sz="1600">
              <a:solidFill>
                <a:schemeClr val="dk2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2"/>
              </a:solidFill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</a:pPr>
            <a:r>
              <a:rPr lang="en" sz="1600">
                <a:solidFill>
                  <a:schemeClr val="dk2"/>
                </a:solidFill>
              </a:rPr>
              <a:t>Step 3: Calculate channel on </a:t>
            </a:r>
            <a:r>
              <a:rPr lang="en" sz="1600">
                <a:solidFill>
                  <a:srgbClr val="0000FF"/>
                </a:solidFill>
                <a:latin typeface="Cambria"/>
                <a:ea typeface="Cambria"/>
                <a:cs typeface="Cambria"/>
                <a:sym typeface="Cambria"/>
              </a:rPr>
              <a:t>F</a:t>
            </a:r>
            <a:r>
              <a:rPr lang="en" sz="1600" baseline="-25000">
                <a:solidFill>
                  <a:srgbClr val="0000FF"/>
                </a:solidFill>
                <a:latin typeface="Cambria"/>
                <a:ea typeface="Cambria"/>
                <a:cs typeface="Cambria"/>
                <a:sym typeface="Cambria"/>
              </a:rPr>
              <a:t>tx</a:t>
            </a:r>
            <a:r>
              <a:rPr lang="en" sz="1600" b="1" baseline="-25000">
                <a:solidFill>
                  <a:srgbClr val="0000FF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" sz="1600">
                <a:solidFill>
                  <a:schemeClr val="dk2"/>
                </a:solidFill>
              </a:rPr>
              <a:t> using refined physical parameter</a:t>
            </a:r>
            <a:endParaRPr sz="16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"/>
                                        <p:tgtEl>
                                          <p:spTgt spid="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"/>
                                        <p:tgtEl>
                                          <p:spTgt spid="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300"/>
                                        <p:tgtEl>
                                          <p:spTgt spid="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13675" y="1246877"/>
            <a:ext cx="2982024" cy="223655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7556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R2F2: Channel Prediction State of the Art</a:t>
            </a:r>
            <a:endParaRPr/>
          </a:p>
        </p:txBody>
      </p:sp>
      <p:sp>
        <p:nvSpPr>
          <p:cNvPr id="90" name="Google Shape;90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4577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A JADE system: Estimates AoA, delay, attenuation of underlying components for FDD channel prediction</a:t>
            </a:r>
            <a:endParaRPr sz="1600"/>
          </a:p>
          <a:p>
            <a:pPr marL="45720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  <a:p>
            <a:pPr marL="457200" lvl="0" indent="-3302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Very accurate, but…</a:t>
            </a:r>
            <a:endParaRPr sz="1600"/>
          </a:p>
          <a:p>
            <a:pPr marL="914400" lvl="1" indent="-3302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Poor initialization may lead to poor results</a:t>
            </a:r>
            <a:endParaRPr sz="1600"/>
          </a:p>
        </p:txBody>
      </p:sp>
      <p:sp>
        <p:nvSpPr>
          <p:cNvPr id="91" name="Google Shape;91;p16"/>
          <p:cNvSpPr/>
          <p:nvPr/>
        </p:nvSpPr>
        <p:spPr>
          <a:xfrm>
            <a:off x="5735600" y="1422850"/>
            <a:ext cx="237600" cy="230400"/>
          </a:xfrm>
          <a:prstGeom prst="noSmoking">
            <a:avLst>
              <a:gd name="adj" fmla="val 1875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u="sng">
              <a:highlight>
                <a:srgbClr val="000000"/>
              </a:highlight>
            </a:endParaRPr>
          </a:p>
        </p:txBody>
      </p:sp>
      <p:grpSp>
        <p:nvGrpSpPr>
          <p:cNvPr id="92" name="Google Shape;92;p16"/>
          <p:cNvGrpSpPr/>
          <p:nvPr/>
        </p:nvGrpSpPr>
        <p:grpSpPr>
          <a:xfrm>
            <a:off x="5406800" y="1381000"/>
            <a:ext cx="1917550" cy="1244250"/>
            <a:chOff x="5406800" y="1381000"/>
            <a:chExt cx="1917550" cy="1244250"/>
          </a:xfrm>
        </p:grpSpPr>
        <p:sp>
          <p:nvSpPr>
            <p:cNvPr id="93" name="Google Shape;93;p16"/>
            <p:cNvSpPr/>
            <p:nvPr/>
          </p:nvSpPr>
          <p:spPr>
            <a:xfrm rot="5400000">
              <a:off x="5857250" y="2001700"/>
              <a:ext cx="173100" cy="1074000"/>
            </a:xfrm>
            <a:prstGeom prst="leftBrace">
              <a:avLst>
                <a:gd name="adj1" fmla="val 8333"/>
                <a:gd name="adj2" fmla="val 47580"/>
              </a:avLst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16"/>
            <p:cNvSpPr/>
            <p:nvPr/>
          </p:nvSpPr>
          <p:spPr>
            <a:xfrm rot="10800000">
              <a:off x="7131150" y="1381000"/>
              <a:ext cx="193200" cy="1160700"/>
            </a:xfrm>
            <a:prstGeom prst="leftBrace">
              <a:avLst>
                <a:gd name="adj1" fmla="val 8333"/>
                <a:gd name="adj2" fmla="val 47580"/>
              </a:avLst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5" name="Google Shape;95;p16"/>
          <p:cNvSpPr txBox="1">
            <a:spLocks noGrp="1"/>
          </p:cNvSpPr>
          <p:nvPr>
            <p:ph type="body" idx="1"/>
          </p:nvPr>
        </p:nvSpPr>
        <p:spPr>
          <a:xfrm>
            <a:off x="311700" y="3219375"/>
            <a:ext cx="4629900" cy="115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lvl="1" indent="-3302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Not suitable for personal devices</a:t>
            </a:r>
            <a:endParaRPr sz="1600"/>
          </a:p>
          <a:p>
            <a:pPr marL="1371600" lvl="2" indent="-3302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</a:pPr>
            <a:r>
              <a:rPr lang="en" sz="1600"/>
              <a:t>High computational complexity</a:t>
            </a:r>
            <a:endParaRPr sz="1600"/>
          </a:p>
          <a:p>
            <a:pPr marL="1371600" lvl="2" indent="-3302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</a:pPr>
            <a:r>
              <a:rPr lang="en" sz="1600"/>
              <a:t>Need for linear antenna array</a:t>
            </a:r>
            <a:endParaRPr sz="1600"/>
          </a:p>
        </p:txBody>
      </p:sp>
      <p:pic>
        <p:nvPicPr>
          <p:cNvPr id="96" name="Google Shape;96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70325" y="3483428"/>
            <a:ext cx="2388900" cy="16044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"/>
                                        <p:tgtEl>
                                          <p:spTgt spid="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"/>
                                        <p:tgtEl>
                                          <p:spTgt spid="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"/>
                                        <p:tgtEl>
                                          <p:spTgt spid="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3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3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1000" y="1474925"/>
            <a:ext cx="4527601" cy="3068511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OptML: Machine Learning Aided Channel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Prediction</a:t>
            </a:r>
            <a:endParaRPr/>
          </a:p>
        </p:txBody>
      </p:sp>
      <p:sp>
        <p:nvSpPr>
          <p:cNvPr id="103" name="Google Shape;103;p1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4129200" cy="176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Train neural network on RF channel model</a:t>
            </a:r>
            <a:endParaRPr sz="1800"/>
          </a:p>
          <a:p>
            <a:pPr marL="9144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Leverage domain knowledge and ML</a:t>
            </a:r>
            <a:endParaRPr sz="1800"/>
          </a:p>
          <a:p>
            <a:pPr marL="9144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Generates high quality initial estimates</a:t>
            </a:r>
            <a:endParaRPr sz="1800"/>
          </a:p>
        </p:txBody>
      </p:sp>
      <p:pic>
        <p:nvPicPr>
          <p:cNvPr id="104" name="Google Shape;104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1000" y="2367125"/>
            <a:ext cx="2776125" cy="2731651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7"/>
          <p:cNvSpPr txBox="1"/>
          <p:nvPr/>
        </p:nvSpPr>
        <p:spPr>
          <a:xfrm>
            <a:off x="4832400" y="2946750"/>
            <a:ext cx="4215600" cy="4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>
                <a:solidFill>
                  <a:schemeClr val="dk2"/>
                </a:solidFill>
              </a:rPr>
              <a:t>Refined by JADE-like optimization</a:t>
            </a:r>
            <a:endParaRPr sz="18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7"/>
          <p:cNvSpPr txBox="1"/>
          <p:nvPr/>
        </p:nvSpPr>
        <p:spPr>
          <a:xfrm>
            <a:off x="4822200" y="3411950"/>
            <a:ext cx="4321800" cy="11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>
                <a:solidFill>
                  <a:schemeClr val="dk2"/>
                </a:solidFill>
              </a:rPr>
              <a:t>Fast and efficient: 10x-100x faster</a:t>
            </a:r>
            <a:endParaRPr sz="1800">
              <a:solidFill>
                <a:schemeClr val="dk2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>
              <a:solidFill>
                <a:schemeClr val="dk2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>
                <a:solidFill>
                  <a:schemeClr val="dk2"/>
                </a:solidFill>
              </a:rPr>
              <a:t>Works on single antenna systems</a:t>
            </a:r>
            <a:endParaRPr sz="1800">
              <a:solidFill>
                <a:schemeClr val="dk2"/>
              </a:solidFill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</a:pPr>
            <a:r>
              <a:rPr lang="en" sz="1800">
                <a:solidFill>
                  <a:schemeClr val="dk2"/>
                </a:solidFill>
              </a:rPr>
              <a:t>Flexible design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300"/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300"/>
                                        <p:tgtEl>
                                          <p:spTgt spid="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300"/>
                                        <p:tgtEl>
                                          <p:spTgt spid="1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OptML: Initial Guess Generation</a:t>
            </a:r>
            <a:endParaRPr/>
          </a:p>
        </p:txBody>
      </p:sp>
      <p:sp>
        <p:nvSpPr>
          <p:cNvPr id="112" name="Google Shape;112;p18"/>
          <p:cNvSpPr txBox="1"/>
          <p:nvPr/>
        </p:nvSpPr>
        <p:spPr>
          <a:xfrm>
            <a:off x="316700" y="1132100"/>
            <a:ext cx="5611800" cy="388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>
                <a:solidFill>
                  <a:schemeClr val="dk2"/>
                </a:solidFill>
              </a:rPr>
              <a:t>Neural Network Distance Estimator </a:t>
            </a:r>
            <a:r>
              <a:rPr lang="en" sz="1800" b="1">
                <a:solidFill>
                  <a:srgbClr val="E06666"/>
                </a:solidFill>
              </a:rPr>
              <a:t>(NNDE)</a:t>
            </a:r>
            <a:endParaRPr sz="1800" b="1">
              <a:solidFill>
                <a:srgbClr val="E06666"/>
              </a:solidFill>
            </a:endParaRPr>
          </a:p>
          <a:p>
            <a:pPr marL="914400" lvl="1" indent="-3429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</a:pPr>
            <a:r>
              <a:rPr lang="en" sz="1800" b="1">
                <a:solidFill>
                  <a:schemeClr val="dk2"/>
                </a:solidFill>
              </a:rPr>
              <a:t>Trained on synthetic data:</a:t>
            </a:r>
            <a:endParaRPr sz="1800" b="1">
              <a:solidFill>
                <a:schemeClr val="dk2"/>
              </a:solidFill>
            </a:endParaRPr>
          </a:p>
          <a:p>
            <a:pPr marL="1371600" lvl="2" indent="-3429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</a:pPr>
            <a:r>
              <a:rPr lang="en" sz="1800">
                <a:solidFill>
                  <a:schemeClr val="dk2"/>
                </a:solidFill>
              </a:rPr>
              <a:t>Based on a standard RF channel model</a:t>
            </a:r>
            <a:endParaRPr sz="1800" b="1">
              <a:solidFill>
                <a:srgbClr val="38761D"/>
              </a:solidFill>
            </a:endParaRPr>
          </a:p>
          <a:p>
            <a:pPr marL="914400" lvl="1" indent="-3429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</a:pPr>
            <a:r>
              <a:rPr lang="en" sz="1800" b="1">
                <a:solidFill>
                  <a:srgbClr val="38761D"/>
                </a:solidFill>
              </a:rPr>
              <a:t>Input:</a:t>
            </a:r>
            <a:r>
              <a:rPr lang="en" sz="1800">
                <a:solidFill>
                  <a:schemeClr val="dk2"/>
                </a:solidFill>
              </a:rPr>
              <a:t> Channel observed by one antenna</a:t>
            </a:r>
            <a:endParaRPr sz="1800">
              <a:solidFill>
                <a:schemeClr val="dk2"/>
              </a:solidFill>
            </a:endParaRPr>
          </a:p>
          <a:p>
            <a:pPr marL="914400" lvl="1" indent="-3429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</a:pPr>
            <a:r>
              <a:rPr lang="en" sz="1800" b="1"/>
              <a:t>Output</a:t>
            </a:r>
            <a:r>
              <a:rPr lang="en" sz="1800" b="1">
                <a:solidFill>
                  <a:schemeClr val="dk1"/>
                </a:solidFill>
              </a:rPr>
              <a:t>:</a:t>
            </a:r>
            <a:r>
              <a:rPr lang="en" sz="1800">
                <a:solidFill>
                  <a:schemeClr val="dk2"/>
                </a:solidFill>
              </a:rPr>
              <a:t> Coarse estimates</a:t>
            </a:r>
            <a:endParaRPr sz="1800">
              <a:solidFill>
                <a:schemeClr val="dk2"/>
              </a:solidFill>
            </a:endParaRPr>
          </a:p>
          <a:p>
            <a:pPr marL="1371600" lvl="2" indent="-3429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</a:pPr>
            <a:r>
              <a:rPr lang="en" sz="1800">
                <a:solidFill>
                  <a:schemeClr val="dk2"/>
                </a:solidFill>
              </a:rPr>
              <a:t>Single antenna </a:t>
            </a:r>
            <a:endParaRPr sz="1800">
              <a:solidFill>
                <a:schemeClr val="dk2"/>
              </a:solidFill>
            </a:endParaRPr>
          </a:p>
          <a:p>
            <a:pPr marL="91440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→ No angular resolution</a:t>
            </a:r>
            <a:endParaRPr sz="1800">
              <a:solidFill>
                <a:schemeClr val="dk2"/>
              </a:solidFill>
            </a:endParaRPr>
          </a:p>
          <a:p>
            <a:pPr marL="91440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→ Distance or delay estimates only</a:t>
            </a:r>
            <a:endParaRPr sz="18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pic>
        <p:nvPicPr>
          <p:cNvPr id="113" name="Google Shape;11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12600" y="1407529"/>
            <a:ext cx="2619700" cy="25777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OptML: Initial Guess Generation</a:t>
            </a:r>
            <a:endParaRPr/>
          </a:p>
        </p:txBody>
      </p:sp>
      <p:sp>
        <p:nvSpPr>
          <p:cNvPr id="119" name="Google Shape;119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81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b="1">
                <a:solidFill>
                  <a:srgbClr val="38761D"/>
                </a:solidFill>
              </a:rPr>
              <a:t>Input data </a:t>
            </a:r>
            <a:r>
              <a:rPr lang="en"/>
              <a:t>generation:</a:t>
            </a:r>
            <a:endParaRPr/>
          </a:p>
          <a:p>
            <a:pPr marL="914400" lvl="1" indent="-3429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Simulated channels </a:t>
            </a:r>
            <a:r>
              <a:rPr lang="en" sz="1800" b="1"/>
              <a:t>based on physical channel model</a:t>
            </a:r>
            <a:endParaRPr sz="1800"/>
          </a:p>
          <a:p>
            <a:pPr marL="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0" name="Google Shape;12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09925" y="2037250"/>
            <a:ext cx="3473675" cy="815850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9"/>
          <p:cNvSpPr txBox="1"/>
          <p:nvPr/>
        </p:nvSpPr>
        <p:spPr>
          <a:xfrm>
            <a:off x="313925" y="2878900"/>
            <a:ext cx="8520600" cy="194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lvl="1" indent="-3429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</a:pPr>
            <a:r>
              <a:rPr lang="en" sz="1800">
                <a:solidFill>
                  <a:schemeClr val="dk2"/>
                </a:solidFill>
              </a:rPr>
              <a:t>Parameters:</a:t>
            </a:r>
            <a:endParaRPr sz="1800">
              <a:solidFill>
                <a:schemeClr val="dk2"/>
              </a:solidFill>
            </a:endParaRPr>
          </a:p>
          <a:p>
            <a:pPr marL="1371600" lvl="2" indent="-3429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</a:pPr>
            <a:r>
              <a:rPr lang="en" sz="1800" i="1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n</a:t>
            </a:r>
            <a:r>
              <a:rPr lang="en" sz="1800">
                <a:solidFill>
                  <a:schemeClr val="dk2"/>
                </a:solidFill>
              </a:rPr>
              <a:t>, number of components, [1, N</a:t>
            </a:r>
            <a:r>
              <a:rPr lang="en" sz="1800" baseline="-25000">
                <a:solidFill>
                  <a:schemeClr val="dk2"/>
                </a:solidFill>
              </a:rPr>
              <a:t>max</a:t>
            </a:r>
            <a:r>
              <a:rPr lang="en" sz="1800">
                <a:solidFill>
                  <a:schemeClr val="dk2"/>
                </a:solidFill>
              </a:rPr>
              <a:t>]</a:t>
            </a:r>
            <a:endParaRPr sz="1800">
              <a:solidFill>
                <a:schemeClr val="dk2"/>
              </a:solidFill>
            </a:endParaRPr>
          </a:p>
          <a:p>
            <a:pPr marL="1371600" lvl="2" indent="-3429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</a:pPr>
            <a:r>
              <a:rPr lang="en" sz="1800" i="1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d</a:t>
            </a:r>
            <a:r>
              <a:rPr lang="en" sz="1800" i="1" baseline="-250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n</a:t>
            </a:r>
            <a:r>
              <a:rPr lang="en" sz="1800">
                <a:solidFill>
                  <a:schemeClr val="dk2"/>
                </a:solidFill>
              </a:rPr>
              <a:t>, distances,</a:t>
            </a:r>
            <a:r>
              <a:rPr lang="en" sz="1800">
                <a:solidFill>
                  <a:schemeClr val="dk2"/>
                </a:solidFill>
                <a:latin typeface="Corsiva"/>
                <a:ea typeface="Corsiva"/>
                <a:cs typeface="Corsiva"/>
                <a:sym typeface="Corsiva"/>
              </a:rPr>
              <a:t> </a:t>
            </a:r>
            <a:r>
              <a:rPr lang="en" sz="1800">
                <a:solidFill>
                  <a:schemeClr val="dk2"/>
                </a:solidFill>
              </a:rPr>
              <a:t>[0 to d</a:t>
            </a:r>
            <a:r>
              <a:rPr lang="en" sz="1800" baseline="-25000">
                <a:solidFill>
                  <a:schemeClr val="dk2"/>
                </a:solidFill>
              </a:rPr>
              <a:t>max</a:t>
            </a:r>
            <a:r>
              <a:rPr lang="en" sz="1800">
                <a:solidFill>
                  <a:schemeClr val="dk2"/>
                </a:solidFill>
              </a:rPr>
              <a:t>]</a:t>
            </a:r>
            <a:endParaRPr sz="1800">
              <a:solidFill>
                <a:schemeClr val="dk2"/>
              </a:solidFill>
            </a:endParaRPr>
          </a:p>
          <a:p>
            <a:pPr marL="1371600" lvl="2" indent="-3429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</a:pPr>
            <a:r>
              <a:rPr lang="en" sz="1800" i="1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a</a:t>
            </a:r>
            <a:r>
              <a:rPr lang="en" sz="1800" i="1" baseline="-250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n </a:t>
            </a:r>
            <a:r>
              <a:rPr lang="en" sz="1800">
                <a:solidFill>
                  <a:schemeClr val="dk2"/>
                </a:solidFill>
              </a:rPr>
              <a:t>, attenuations,</a:t>
            </a:r>
            <a:r>
              <a:rPr lang="en" sz="1800">
                <a:solidFill>
                  <a:schemeClr val="dk2"/>
                </a:solidFill>
                <a:latin typeface="Corsiva"/>
                <a:ea typeface="Corsiva"/>
                <a:cs typeface="Corsiva"/>
                <a:sym typeface="Corsiva"/>
              </a:rPr>
              <a:t>  </a:t>
            </a:r>
            <a:r>
              <a:rPr lang="en" sz="1800">
                <a:solidFill>
                  <a:schemeClr val="dk2"/>
                </a:solidFill>
              </a:rPr>
              <a:t>(0,1]</a:t>
            </a:r>
            <a:endParaRPr sz="1800">
              <a:solidFill>
                <a:schemeClr val="dk2"/>
              </a:solidFill>
              <a:latin typeface="Corsiva"/>
              <a:ea typeface="Corsiva"/>
              <a:cs typeface="Corsiva"/>
              <a:sym typeface="Corsiva"/>
            </a:endParaRPr>
          </a:p>
          <a:p>
            <a:pPr marL="1371600" lvl="2" indent="-3429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</a:pPr>
            <a:r>
              <a:rPr lang="en" sz="1800" i="1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ɸ</a:t>
            </a:r>
            <a:r>
              <a:rPr lang="en" sz="1800" i="1" baseline="-250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n</a:t>
            </a:r>
            <a:r>
              <a:rPr lang="en" sz="1800">
                <a:solidFill>
                  <a:schemeClr val="dk2"/>
                </a:solidFill>
              </a:rPr>
              <a:t> , phase offset, [0, 2π]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OptML: Initial Guess Generation</a:t>
            </a:r>
            <a:endParaRPr/>
          </a:p>
        </p:txBody>
      </p:sp>
      <p:sp>
        <p:nvSpPr>
          <p:cNvPr id="127" name="Google Shape;127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8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Char char="●"/>
            </a:pPr>
            <a:r>
              <a:rPr lang="en" b="1">
                <a:solidFill>
                  <a:srgbClr val="0000FF"/>
                </a:solidFill>
              </a:rPr>
              <a:t>Target output </a:t>
            </a:r>
            <a:r>
              <a:rPr lang="en"/>
              <a:t>generation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Precise and no false positives</a:t>
            </a:r>
            <a:endParaRPr sz="1800"/>
          </a:p>
        </p:txBody>
      </p:sp>
      <p:grpSp>
        <p:nvGrpSpPr>
          <p:cNvPr id="128" name="Google Shape;128;p20"/>
          <p:cNvGrpSpPr/>
          <p:nvPr/>
        </p:nvGrpSpPr>
        <p:grpSpPr>
          <a:xfrm>
            <a:off x="4313100" y="1969425"/>
            <a:ext cx="4751876" cy="2906276"/>
            <a:chOff x="4313100" y="1969425"/>
            <a:chExt cx="4751876" cy="2906276"/>
          </a:xfrm>
        </p:grpSpPr>
        <p:pic>
          <p:nvPicPr>
            <p:cNvPr id="129" name="Google Shape;129;p2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313100" y="2485600"/>
              <a:ext cx="4751876" cy="23901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0" name="Google Shape;130;p20"/>
            <p:cNvSpPr txBox="1"/>
            <p:nvPr/>
          </p:nvSpPr>
          <p:spPr>
            <a:xfrm>
              <a:off x="4687900" y="1969425"/>
              <a:ext cx="4313100" cy="480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457200" lvl="0" indent="-3429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800"/>
                <a:buChar char="●"/>
              </a:pPr>
              <a:r>
                <a:rPr lang="en" sz="1800">
                  <a:solidFill>
                    <a:schemeClr val="dk2"/>
                  </a:solidFill>
                </a:rPr>
                <a:t>Reduce sparsity with smoothing</a:t>
              </a:r>
              <a:endParaRPr sz="1800">
                <a:solidFill>
                  <a:schemeClr val="dk2"/>
                </a:solidFill>
              </a:endParaRPr>
            </a:p>
          </p:txBody>
        </p:sp>
      </p:grpSp>
      <p:grpSp>
        <p:nvGrpSpPr>
          <p:cNvPr id="131" name="Google Shape;131;p20"/>
          <p:cNvGrpSpPr/>
          <p:nvPr/>
        </p:nvGrpSpPr>
        <p:grpSpPr>
          <a:xfrm>
            <a:off x="311700" y="1969425"/>
            <a:ext cx="4440300" cy="2974450"/>
            <a:chOff x="311700" y="1969425"/>
            <a:chExt cx="4440300" cy="2974450"/>
          </a:xfrm>
        </p:grpSpPr>
        <p:pic>
          <p:nvPicPr>
            <p:cNvPr id="132" name="Google Shape;132;p20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851863" y="2423900"/>
              <a:ext cx="3359966" cy="25199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3" name="Google Shape;133;p20"/>
            <p:cNvSpPr txBox="1"/>
            <p:nvPr/>
          </p:nvSpPr>
          <p:spPr>
            <a:xfrm>
              <a:off x="311700" y="1969425"/>
              <a:ext cx="4440300" cy="662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457200" lvl="0" indent="-3429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800"/>
                <a:buChar char="●"/>
              </a:pPr>
              <a:r>
                <a:rPr lang="en" sz="1800">
                  <a:solidFill>
                    <a:schemeClr val="dk2"/>
                  </a:solidFill>
                </a:rPr>
                <a:t>Ideal target (extremely sparse)</a:t>
              </a:r>
              <a:endParaRPr sz="1800">
                <a:solidFill>
                  <a:schemeClr val="dk2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OptML: Initial Guess Generation</a:t>
            </a:r>
            <a:endParaRPr/>
          </a:p>
        </p:txBody>
      </p:sp>
      <p:sp>
        <p:nvSpPr>
          <p:cNvPr id="139" name="Google Shape;139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124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Train fully connected neural network (10 layers, 200 units each, ELU)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Sample output Raw resolution Estimator vs </a:t>
            </a:r>
            <a:r>
              <a:rPr lang="en" b="1">
                <a:solidFill>
                  <a:srgbClr val="FF00FF"/>
                </a:solidFill>
              </a:rPr>
              <a:t>N</a:t>
            </a:r>
            <a:r>
              <a:rPr lang="en"/>
              <a:t>eural </a:t>
            </a:r>
            <a:r>
              <a:rPr lang="en" b="1">
                <a:solidFill>
                  <a:srgbClr val="FF00FF"/>
                </a:solidFill>
              </a:rPr>
              <a:t>N</a:t>
            </a:r>
            <a:r>
              <a:rPr lang="en"/>
              <a:t>etwork </a:t>
            </a:r>
            <a:r>
              <a:rPr lang="en" b="1">
                <a:solidFill>
                  <a:srgbClr val="FF00FF"/>
                </a:solidFill>
              </a:rPr>
              <a:t>D</a:t>
            </a:r>
            <a:r>
              <a:rPr lang="en"/>
              <a:t>istance </a:t>
            </a:r>
            <a:r>
              <a:rPr lang="en" b="1">
                <a:solidFill>
                  <a:srgbClr val="FF00FF"/>
                </a:solidFill>
              </a:rPr>
              <a:t>E</a:t>
            </a:r>
            <a:r>
              <a:rPr lang="en"/>
              <a:t>stimator </a:t>
            </a:r>
            <a:r>
              <a:rPr lang="en" b="1">
                <a:solidFill>
                  <a:srgbClr val="FF00FF"/>
                </a:solidFill>
              </a:rPr>
              <a:t>(NNDE)</a:t>
            </a:r>
            <a:endParaRPr b="1">
              <a:solidFill>
                <a:srgbClr val="FF00FF"/>
              </a:solidFill>
            </a:endParaRPr>
          </a:p>
        </p:txBody>
      </p:sp>
      <p:grpSp>
        <p:nvGrpSpPr>
          <p:cNvPr id="140" name="Google Shape;140;p21"/>
          <p:cNvGrpSpPr/>
          <p:nvPr/>
        </p:nvGrpSpPr>
        <p:grpSpPr>
          <a:xfrm>
            <a:off x="1345950" y="2394519"/>
            <a:ext cx="3567300" cy="2567981"/>
            <a:chOff x="937700" y="1885394"/>
            <a:chExt cx="3567300" cy="2567981"/>
          </a:xfrm>
        </p:grpSpPr>
        <p:sp>
          <p:nvSpPr>
            <p:cNvPr id="141" name="Google Shape;141;p21"/>
            <p:cNvSpPr txBox="1"/>
            <p:nvPr/>
          </p:nvSpPr>
          <p:spPr>
            <a:xfrm>
              <a:off x="937700" y="4143775"/>
              <a:ext cx="3567300" cy="30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dk2"/>
                  </a:solidFill>
                </a:rPr>
                <a:t>Raw resolution (Basic) estimator</a:t>
              </a:r>
              <a:endParaRPr sz="1800">
                <a:solidFill>
                  <a:schemeClr val="dk2"/>
                </a:solidFill>
              </a:endParaRPr>
            </a:p>
          </p:txBody>
        </p:sp>
        <p:pic>
          <p:nvPicPr>
            <p:cNvPr id="142" name="Google Shape;142;p2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937700" y="1885394"/>
              <a:ext cx="2983275" cy="223745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43" name="Google Shape;143;p21"/>
          <p:cNvGrpSpPr/>
          <p:nvPr/>
        </p:nvGrpSpPr>
        <p:grpSpPr>
          <a:xfrm>
            <a:off x="4777759" y="2335975"/>
            <a:ext cx="3093691" cy="2650792"/>
            <a:chOff x="4625359" y="1650175"/>
            <a:chExt cx="3093691" cy="2650792"/>
          </a:xfrm>
        </p:grpSpPr>
        <p:sp>
          <p:nvSpPr>
            <p:cNvPr id="144" name="Google Shape;144;p21"/>
            <p:cNvSpPr txBox="1"/>
            <p:nvPr/>
          </p:nvSpPr>
          <p:spPr>
            <a:xfrm>
              <a:off x="5079407" y="3991367"/>
              <a:ext cx="2513400" cy="30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rgbClr val="FF00FF"/>
                  </a:solidFill>
                </a:rPr>
                <a:t>NNDE</a:t>
              </a:r>
              <a:endParaRPr sz="1800" b="1">
                <a:solidFill>
                  <a:srgbClr val="FF00FF"/>
                </a:solidFill>
              </a:endParaRPr>
            </a:p>
          </p:txBody>
        </p:sp>
        <p:pic>
          <p:nvPicPr>
            <p:cNvPr id="145" name="Google Shape;145;p21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4625359" y="1650175"/>
              <a:ext cx="3093691" cy="232027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46" name="Google Shape;146;p21"/>
          <p:cNvGrpSpPr/>
          <p:nvPr/>
        </p:nvGrpSpPr>
        <p:grpSpPr>
          <a:xfrm>
            <a:off x="5412384" y="3200591"/>
            <a:ext cx="936150" cy="1128600"/>
            <a:chOff x="5259984" y="3124391"/>
            <a:chExt cx="936150" cy="1128600"/>
          </a:xfrm>
        </p:grpSpPr>
        <p:sp>
          <p:nvSpPr>
            <p:cNvPr id="147" name="Google Shape;147;p21"/>
            <p:cNvSpPr txBox="1"/>
            <p:nvPr/>
          </p:nvSpPr>
          <p:spPr>
            <a:xfrm>
              <a:off x="5259984" y="3124391"/>
              <a:ext cx="929700" cy="62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No false positives</a:t>
              </a:r>
              <a:endParaRPr/>
            </a:p>
          </p:txBody>
        </p:sp>
        <p:cxnSp>
          <p:nvCxnSpPr>
            <p:cNvPr id="148" name="Google Shape;148;p21"/>
            <p:cNvCxnSpPr/>
            <p:nvPr/>
          </p:nvCxnSpPr>
          <p:spPr>
            <a:xfrm flipH="1">
              <a:off x="5371434" y="3749291"/>
              <a:ext cx="353400" cy="5037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49" name="Google Shape;149;p21"/>
            <p:cNvCxnSpPr>
              <a:stCxn id="147" idx="2"/>
            </p:cNvCxnSpPr>
            <p:nvPr/>
          </p:nvCxnSpPr>
          <p:spPr>
            <a:xfrm>
              <a:off x="5724834" y="3749291"/>
              <a:ext cx="471300" cy="5037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grpSp>
        <p:nvGrpSpPr>
          <p:cNvPr id="150" name="Google Shape;150;p21"/>
          <p:cNvGrpSpPr/>
          <p:nvPr/>
        </p:nvGrpSpPr>
        <p:grpSpPr>
          <a:xfrm>
            <a:off x="6170275" y="2614800"/>
            <a:ext cx="1011600" cy="1004400"/>
            <a:chOff x="6398875" y="2614800"/>
            <a:chExt cx="1011600" cy="1004400"/>
          </a:xfrm>
        </p:grpSpPr>
        <p:sp>
          <p:nvSpPr>
            <p:cNvPr id="151" name="Google Shape;151;p21"/>
            <p:cNvSpPr txBox="1"/>
            <p:nvPr/>
          </p:nvSpPr>
          <p:spPr>
            <a:xfrm>
              <a:off x="6398875" y="2614800"/>
              <a:ext cx="1011600" cy="33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Resolved</a:t>
              </a:r>
              <a:endParaRPr/>
            </a:p>
          </p:txBody>
        </p:sp>
        <p:cxnSp>
          <p:nvCxnSpPr>
            <p:cNvPr id="152" name="Google Shape;152;p21"/>
            <p:cNvCxnSpPr>
              <a:stCxn id="151" idx="2"/>
            </p:cNvCxnSpPr>
            <p:nvPr/>
          </p:nvCxnSpPr>
          <p:spPr>
            <a:xfrm flipH="1">
              <a:off x="6850675" y="2944800"/>
              <a:ext cx="54000" cy="2367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53" name="Google Shape;153;p21"/>
            <p:cNvCxnSpPr/>
            <p:nvPr/>
          </p:nvCxnSpPr>
          <p:spPr>
            <a:xfrm>
              <a:off x="6904675" y="2944800"/>
              <a:ext cx="269100" cy="6744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grpSp>
        <p:nvGrpSpPr>
          <p:cNvPr id="154" name="Google Shape;154;p21"/>
          <p:cNvGrpSpPr/>
          <p:nvPr/>
        </p:nvGrpSpPr>
        <p:grpSpPr>
          <a:xfrm>
            <a:off x="1758009" y="3070491"/>
            <a:ext cx="929700" cy="1128600"/>
            <a:chOff x="5263209" y="2918091"/>
            <a:chExt cx="929700" cy="1128600"/>
          </a:xfrm>
        </p:grpSpPr>
        <p:sp>
          <p:nvSpPr>
            <p:cNvPr id="155" name="Google Shape;155;p21"/>
            <p:cNvSpPr txBox="1"/>
            <p:nvPr/>
          </p:nvSpPr>
          <p:spPr>
            <a:xfrm>
              <a:off x="5263209" y="2918091"/>
              <a:ext cx="929700" cy="62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False positives</a:t>
              </a:r>
              <a:endParaRPr/>
            </a:p>
          </p:txBody>
        </p:sp>
        <p:cxnSp>
          <p:nvCxnSpPr>
            <p:cNvPr id="156" name="Google Shape;156;p21"/>
            <p:cNvCxnSpPr/>
            <p:nvPr/>
          </p:nvCxnSpPr>
          <p:spPr>
            <a:xfrm flipH="1">
              <a:off x="5374659" y="3542991"/>
              <a:ext cx="353400" cy="5037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57" name="Google Shape;157;p21"/>
            <p:cNvCxnSpPr>
              <a:stCxn id="155" idx="2"/>
            </p:cNvCxnSpPr>
            <p:nvPr/>
          </p:nvCxnSpPr>
          <p:spPr>
            <a:xfrm>
              <a:off x="5728059" y="3542991"/>
              <a:ext cx="359400" cy="3651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grpSp>
        <p:nvGrpSpPr>
          <p:cNvPr id="158" name="Google Shape;158;p21"/>
          <p:cNvGrpSpPr/>
          <p:nvPr/>
        </p:nvGrpSpPr>
        <p:grpSpPr>
          <a:xfrm>
            <a:off x="2470800" y="2927700"/>
            <a:ext cx="1215000" cy="616500"/>
            <a:chOff x="6357000" y="2851500"/>
            <a:chExt cx="1215000" cy="616500"/>
          </a:xfrm>
        </p:grpSpPr>
        <p:sp>
          <p:nvSpPr>
            <p:cNvPr id="159" name="Google Shape;159;p21"/>
            <p:cNvSpPr txBox="1"/>
            <p:nvPr/>
          </p:nvSpPr>
          <p:spPr>
            <a:xfrm>
              <a:off x="6357000" y="2851500"/>
              <a:ext cx="1215000" cy="33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Missing one</a:t>
              </a:r>
              <a:endParaRPr/>
            </a:p>
          </p:txBody>
        </p:sp>
        <p:cxnSp>
          <p:nvCxnSpPr>
            <p:cNvPr id="160" name="Google Shape;160;p21"/>
            <p:cNvCxnSpPr>
              <a:stCxn id="159" idx="2"/>
            </p:cNvCxnSpPr>
            <p:nvPr/>
          </p:nvCxnSpPr>
          <p:spPr>
            <a:xfrm>
              <a:off x="6964500" y="3181500"/>
              <a:ext cx="20400" cy="235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61" name="Google Shape;161;p21"/>
            <p:cNvCxnSpPr>
              <a:stCxn id="159" idx="2"/>
            </p:cNvCxnSpPr>
            <p:nvPr/>
          </p:nvCxnSpPr>
          <p:spPr>
            <a:xfrm>
              <a:off x="6964500" y="3181500"/>
              <a:ext cx="334200" cy="286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sp>
        <p:nvSpPr>
          <p:cNvPr id="162" name="Google Shape;162;p21"/>
          <p:cNvSpPr txBox="1"/>
          <p:nvPr/>
        </p:nvSpPr>
        <p:spPr>
          <a:xfrm>
            <a:off x="1994850" y="1879500"/>
            <a:ext cx="5407500" cy="1384500"/>
          </a:xfrm>
          <a:prstGeom prst="rect">
            <a:avLst/>
          </a:prstGeom>
          <a:solidFill>
            <a:srgbClr val="FFFFFF"/>
          </a:solidFill>
          <a:ln w="28575" cap="flat" cmpd="sng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Implications for optimization step:</a:t>
            </a:r>
            <a:endParaRPr sz="22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</a:rPr>
              <a:t>-- Tight bounds on variable ranges</a:t>
            </a:r>
            <a:endParaRPr sz="220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200">
                <a:solidFill>
                  <a:schemeClr val="dk1"/>
                </a:solidFill>
              </a:rPr>
              <a:t>-- Reduced search space</a:t>
            </a:r>
            <a:endParaRPr sz="220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-- One shot initialization</a:t>
            </a:r>
            <a:endParaRPr sz="2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"/>
                                        <p:tgtEl>
                                          <p:spTgt spid="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"/>
                                        <p:tgtEl>
                                          <p:spTgt spid="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3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3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1104</Words>
  <Application>Microsoft Office PowerPoint</Application>
  <PresentationFormat>On-screen Show (16:9)</PresentationFormat>
  <Paragraphs>191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Corsiva</vt:lpstr>
      <vt:lpstr>Arial</vt:lpstr>
      <vt:lpstr>Cambria</vt:lpstr>
      <vt:lpstr>Simple Light</vt:lpstr>
      <vt:lpstr>Fast and Efficient Cross Band Channel Prediction Using Machine Learning</vt:lpstr>
      <vt:lpstr>Frequency Division Duplex Systems</vt:lpstr>
      <vt:lpstr>Primer on Channel Prediction</vt:lpstr>
      <vt:lpstr>R2F2: Channel Prediction State of the Art</vt:lpstr>
      <vt:lpstr>OptML: Machine Learning Aided Channel  Prediction</vt:lpstr>
      <vt:lpstr>OptML: Initial Guess Generation</vt:lpstr>
      <vt:lpstr>OptML: Initial Guess Generation</vt:lpstr>
      <vt:lpstr>OptML: Initial Guess Generation</vt:lpstr>
      <vt:lpstr>OptML: Initial Guess Generation</vt:lpstr>
      <vt:lpstr>OptML: Refining Estimates</vt:lpstr>
      <vt:lpstr>OptML: Summary of Key Steps </vt:lpstr>
      <vt:lpstr>Evaluation: Indoor experiments</vt:lpstr>
      <vt:lpstr>Evaluation: Indoor experiments</vt:lpstr>
      <vt:lpstr>Evaluation: Simulations</vt:lpstr>
      <vt:lpstr>Evaluation: Simulations</vt:lpstr>
      <vt:lpstr>Limitations</vt:lpstr>
      <vt:lpstr>Conclusion</vt:lpstr>
      <vt:lpstr>Thank you  Q&amp;A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Fast and Efficient Cross Band Channel Prediction Using Machine Learning</dc:title>
  <cp:lastModifiedBy>Banerjee, Avishek</cp:lastModifiedBy>
  <cp:revision>3</cp:revision>
  <dcterms:modified xsi:type="dcterms:W3CDTF">2019-11-12T22:42:00Z</dcterms:modified>
  <cp:contentStatus/>
</cp:coreProperties>
</file>